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67" r:id="rId5"/>
    <p:sldMasterId id="2147483652" r:id="rId6"/>
    <p:sldMasterId id="2147483689" r:id="rId7"/>
    <p:sldMasterId id="2147483695" r:id="rId8"/>
    <p:sldMasterId id="2147483728" r:id="rId9"/>
  </p:sldMasterIdLst>
  <p:notesMasterIdLst>
    <p:notesMasterId r:id="rId14"/>
  </p:notesMasterIdLst>
  <p:sldIdLst>
    <p:sldId id="256" r:id="rId10"/>
    <p:sldId id="2147474377" r:id="rId11"/>
    <p:sldId id="2147474379" r:id="rId12"/>
    <p:sldId id="2147474380" r:id="rId13"/>
  </p:sldIdLst>
  <p:sldSz cx="9144000" cy="5143500" type="screen16x9"/>
  <p:notesSz cx="7010400" cy="1203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CE520A-9640-04F3-DC4C-4D7B2C7BBAB5}" name="Peifen Chiang" initials="PC" userId="S::peifenc@uw.edu::14ed05b9-3b06-495d-b212-38e8d35ce0ed" providerId="AD"/>
  <p188:author id="{418ABB43-2FEA-000C-6FC9-A511118E8DD5}" name="Piet Niederhausen" initials="PN" userId="S::pietn@uw.edu::6e463a75-a033-42c9-821e-96f0c5361249" providerId="AD"/>
  <p188:author id="{42A58263-DB67-AE0C-79C3-ADAC291CA4AC}" name="Elizabeth Sharpe" initials="ES" userId="S::esharpe@uw.edu::9e9906bc-fdaa-47ed-80fb-1824e01b9cb1" providerId="AD"/>
  <p188:author id="{B07787A4-FECE-8E09-6D74-ADFA31836BB2}" name="Gina Kavesh" initials="GK" userId="S::gkavesh@uw.edu::ca298f3e-5947-4d8d-9408-f1abcbe730c4" providerId="AD"/>
  <p188:author id="{E6AC14A9-130A-6D27-4137-E6B856F373B0}" name="chrishas" initials="c" userId="S::chrishas@uw.edu::fbebab7f-27a2-42a8-b195-775c80ee5f3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005C"/>
    <a:srgbClr val="E2CA91"/>
    <a:srgbClr val="917E58"/>
    <a:srgbClr val="7A6841"/>
    <a:srgbClr val="F3F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74" y="36"/>
      </p:cViewPr>
      <p:guideLst>
        <p:guide orient="horz" pos="1620"/>
        <p:guide pos="2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r">
              <a:defRPr sz="1400"/>
            </a:lvl1pPr>
          </a:lstStyle>
          <a:p>
            <a:fld id="{2D1B46AB-A418-7B41-9F47-49C9C04C852D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4775" y="1504950"/>
            <a:ext cx="7219950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29" tIns="51814" rIns="103629" bIns="518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</p:spPr>
        <p:txBody>
          <a:bodyPr vert="horz" lIns="103629" tIns="51814" rIns="103629" bIns="518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1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r">
              <a:defRPr sz="1400"/>
            </a:lvl1pPr>
          </a:lstStyle>
          <a:p>
            <a:fld id="{AA58A533-14DE-BE41-B040-AF456199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8A533-14DE-BE41-B040-AF4561992D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4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8A533-14DE-BE41-B040-AF4561992D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1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8A533-14DE-BE41-B040-AF4561992D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5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0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1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8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4" name="Picture 6" descr="http://www.washington.edu/brand/files/2014/09/W-Logo_White.png">
            <a:extLst>
              <a:ext uri="{FF2B5EF4-FFF2-40B4-BE49-F238E27FC236}">
                <a16:creationId xmlns:a16="http://schemas.microsoft.com/office/drawing/2014/main" id="{C12815BC-3088-3A9E-4F22-02DB334EDB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9335" y="4098341"/>
            <a:ext cx="1371600" cy="923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81608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3A64D2-EE01-9A93-D3A3-434D812AE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C5B69F-C4F8-F33D-6267-773B450CA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3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FBEC06E-DFE8-AA89-2821-C6A1D37E60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366" y="4069078"/>
            <a:ext cx="1371603" cy="92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</p:spTree>
    <p:extLst>
      <p:ext uri="{BB962C8B-B14F-4D97-AF65-F5344CB8AC3E}">
        <p14:creationId xmlns:p14="http://schemas.microsoft.com/office/powerpoint/2010/main" val="3366300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2B64A8-6418-79D0-CED9-A98B8280E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02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+ Subheader + Content (Hur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8838"/>
            <a:ext cx="8184662" cy="51785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7923" y="335438"/>
            <a:ext cx="1103781" cy="96362"/>
          </a:xfrm>
          <a:prstGeom prst="rect">
            <a:avLst/>
          </a:prstGeom>
        </p:spPr>
      </p:pic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909662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200" b="0" i="0" baseline="0">
                <a:solidFill>
                  <a:schemeClr val="accent4">
                    <a:lumMod val="1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516453"/>
            <a:ext cx="8197114" cy="305554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6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Wingdings" panose="05000000000000000000" pitchFamily="2" charset="2"/>
              <a:buChar char="§"/>
              <a:defRPr sz="12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1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05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5" name="Google Shape;69;p11">
            <a:extLst>
              <a:ext uri="{FF2B5EF4-FFF2-40B4-BE49-F238E27FC236}">
                <a16:creationId xmlns:a16="http://schemas.microsoft.com/office/drawing/2014/main" id="{95B84920-DC4E-FB31-1B14-7FBA0FFF49F7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6A6F8E7-50D1-BB0F-ACFF-501DBB64B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822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0209-712D-4B11-9E3B-ABC968A85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9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 </a:t>
            </a:r>
            <a:br>
              <a:rPr lang="en-US"/>
            </a:br>
            <a:r>
              <a:rPr lang="en-US"/>
              <a:t>ENCODE NORMAL BLACK, 50 PT.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7D0FF8-6A94-FB64-456E-C645E9933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A35921-C1E7-655B-F2ED-7DEF06D5A221}"/>
              </a:ext>
            </a:extLst>
          </p:cNvPr>
          <p:cNvSpPr txBox="1"/>
          <p:nvPr userDrawn="1"/>
        </p:nvSpPr>
        <p:spPr>
          <a:xfrm>
            <a:off x="460375" y="3804139"/>
            <a:ext cx="4708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Encode Sans Normal Black" panose="02000000000000000000" pitchFamily="2" charset="0"/>
              </a:rPr>
              <a:t>Name, Title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F0511C32-8353-B7FB-EF5F-8283BFE3815E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9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4" name="Google Shape;69;p11">
            <a:extLst>
              <a:ext uri="{FF2B5EF4-FFF2-40B4-BE49-F238E27FC236}">
                <a16:creationId xmlns:a16="http://schemas.microsoft.com/office/drawing/2014/main" id="{7B246D64-865E-6707-6C7D-5BEE5B25B4F7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614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0" y="121961"/>
            <a:ext cx="8197109" cy="5486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659071"/>
            <a:ext cx="1103781" cy="96362"/>
          </a:xfrm>
          <a:prstGeom prst="rect">
            <a:avLst/>
          </a:prstGeom>
        </p:spPr>
      </p:pic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801519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189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378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566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75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4" y="1391091"/>
            <a:ext cx="8197114" cy="225176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Google Shape;69;p11">
            <a:extLst>
              <a:ext uri="{FF2B5EF4-FFF2-40B4-BE49-F238E27FC236}">
                <a16:creationId xmlns:a16="http://schemas.microsoft.com/office/drawing/2014/main" id="{27B92A80-43A6-5EC8-012E-4FDA7DAC1635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983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3443" y="1007997"/>
            <a:ext cx="8197114" cy="236590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41DCED-9D71-4C3D-3358-9100066DE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370" y="121961"/>
            <a:ext cx="8197109" cy="5486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5F3CB3-97F8-CE0F-3979-890478E32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659071"/>
            <a:ext cx="1103781" cy="96362"/>
          </a:xfrm>
          <a:prstGeom prst="rect">
            <a:avLst/>
          </a:prstGeom>
        </p:spPr>
      </p:pic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922BAF9F-61B5-63E0-5027-72B5E3726645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141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10"/>
            <a:ext cx="2425226" cy="213273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130013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10"/>
            <a:ext cx="2425226" cy="213273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13091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6" y="4675531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C8D73F-2BF1-1CC3-5CC1-3852524077BB}"/>
              </a:ext>
            </a:extLst>
          </p:cNvPr>
          <p:cNvSpPr txBox="1"/>
          <p:nvPr userDrawn="1"/>
        </p:nvSpPr>
        <p:spPr>
          <a:xfrm>
            <a:off x="460375" y="3804139"/>
            <a:ext cx="4708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Encode Sans Normal Black" panose="02000000000000000000" pitchFamily="2" charset="0"/>
              </a:rPr>
              <a:t>Name, Title</a:t>
            </a:r>
          </a:p>
        </p:txBody>
      </p:sp>
    </p:spTree>
    <p:extLst>
      <p:ext uri="{BB962C8B-B14F-4D97-AF65-F5344CB8AC3E}">
        <p14:creationId xmlns:p14="http://schemas.microsoft.com/office/powerpoint/2010/main" val="3708783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2" y="1364404"/>
            <a:ext cx="1103781" cy="96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2" y="1363509"/>
            <a:ext cx="1103781" cy="96362"/>
          </a:xfrm>
          <a:prstGeom prst="rect">
            <a:avLst/>
          </a:prstGeom>
        </p:spPr>
      </p:pic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4" y="2320240"/>
            <a:ext cx="8197114" cy="225176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189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378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566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75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286"/>
            <a:ext cx="8197109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3" name="Google Shape;69;p11">
            <a:extLst>
              <a:ext uri="{FF2B5EF4-FFF2-40B4-BE49-F238E27FC236}">
                <a16:creationId xmlns:a16="http://schemas.microsoft.com/office/drawing/2014/main" id="{CFDB3B18-358E-06BE-DD8D-739A9C9EAA5E}"/>
              </a:ext>
            </a:extLst>
          </p:cNvPr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400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1363509"/>
            <a:ext cx="1103781" cy="96362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4" y="1730668"/>
            <a:ext cx="8197114" cy="236590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71679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1363509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4" y="1724978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4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3" name="Google Shape;69;p11">
            <a:extLst>
              <a:ext uri="{FF2B5EF4-FFF2-40B4-BE49-F238E27FC236}">
                <a16:creationId xmlns:a16="http://schemas.microsoft.com/office/drawing/2014/main" id="{D38B3870-1F25-3ECC-FF06-1AF7C140BC43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528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71510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342B0B-AF57-73E4-E5AC-CC1BC88B1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E89F-C984-5EC9-C88A-F8A37D1B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428625"/>
            <a:ext cx="8286750" cy="342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EABBFFFC-4A62-D7DA-D186-A68A2AF381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8625" y="868815"/>
            <a:ext cx="8286750" cy="30276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50"/>
            </a:lvl1pPr>
            <a:lvl2pPr marL="170259" indent="0">
              <a:buNone/>
              <a:defRPr/>
            </a:lvl2pPr>
            <a:lvl3pPr marL="345281" indent="0">
              <a:buNone/>
              <a:defRPr/>
            </a:lvl3pPr>
            <a:lvl4pPr marL="469106" indent="0">
              <a:buNone/>
              <a:defRPr/>
            </a:lvl4pPr>
            <a:lvl5pPr marL="59888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3D797-4FB2-4DE2-244F-66B8D169D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Slalom. All Rights Reserved. Proprietary and Confidential.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A54F-D44C-840B-946D-8F1906CFC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4779F9C-2379-4946-84FF-DBB76193FE00}" type="datetimeyyyy">
              <a:rPr lang="en-US" smtClean="0"/>
              <a:t>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0216C-BF44-E98D-DA57-6EC6F458E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oogle Shape;69;p11">
            <a:extLst>
              <a:ext uri="{FF2B5EF4-FFF2-40B4-BE49-F238E27FC236}">
                <a16:creationId xmlns:a16="http://schemas.microsoft.com/office/drawing/2014/main" id="{34764FDB-BD63-7720-005E-91B599BA554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7352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10D90E84-58C0-A870-1B7C-42475842D32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232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8BDE7988-7161-7AEC-597C-8195162CF518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614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4" name="Google Shape;69;p11">
            <a:extLst>
              <a:ext uri="{FF2B5EF4-FFF2-40B4-BE49-F238E27FC236}">
                <a16:creationId xmlns:a16="http://schemas.microsoft.com/office/drawing/2014/main" id="{CF00D2E7-CAB0-76AF-0B72-56CA5FE2C798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5256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2" y="322903"/>
            <a:ext cx="8197109" cy="543269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769810"/>
            <a:ext cx="1103781" cy="96362"/>
          </a:xfrm>
          <a:prstGeom prst="rect">
            <a:avLst/>
          </a:prstGeom>
        </p:spPr>
      </p:pic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981926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571498"/>
            <a:ext cx="8197114" cy="280219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4" name="Google Shape;69;p11">
            <a:extLst>
              <a:ext uri="{FF2B5EF4-FFF2-40B4-BE49-F238E27FC236}">
                <a16:creationId xmlns:a16="http://schemas.microsoft.com/office/drawing/2014/main" id="{73E491A9-1D79-669D-3A02-4121BC6AEF1C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9727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24240"/>
            <a:ext cx="8184662" cy="543269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22" name="Pictur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771147"/>
            <a:ext cx="1103781" cy="96362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981924"/>
            <a:ext cx="8197114" cy="3390429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4" name="Google Shape;69;p11">
            <a:extLst>
              <a:ext uri="{FF2B5EF4-FFF2-40B4-BE49-F238E27FC236}">
                <a16:creationId xmlns:a16="http://schemas.microsoft.com/office/drawing/2014/main" id="{756CCDB0-EF0C-B2C0-A2B0-7B85A7D6BAEC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54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23351"/>
            <a:ext cx="8172210" cy="543269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770258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982860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4" name="Google Shape;69;p11">
            <a:extLst>
              <a:ext uri="{FF2B5EF4-FFF2-40B4-BE49-F238E27FC236}">
                <a16:creationId xmlns:a16="http://schemas.microsoft.com/office/drawing/2014/main" id="{46125C6C-5832-1510-B5DA-7B346BE4A335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565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pic>
        <p:nvPicPr>
          <p:cNvPr id="78" name="Google Shape;78;p17" descr="GOLD_BAR.png"/>
          <p:cNvPicPr preferRelativeResize="0"/>
          <p:nvPr/>
        </p:nvPicPr>
        <p:blipFill rotWithShape="1">
          <a:blip r:embed="rId2">
            <a:alphaModFix/>
          </a:blip>
          <a:srcRect l="-19303"/>
          <a:stretch/>
        </p:blipFill>
        <p:spPr>
          <a:xfrm>
            <a:off x="247224" y="1083688"/>
            <a:ext cx="1886184" cy="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 rotWithShape="1">
          <a:blip r:embed="rId3">
            <a:alphaModFix/>
          </a:blip>
          <a:srcRect l="19916" b="27771"/>
          <a:stretch/>
        </p:blipFill>
        <p:spPr>
          <a:xfrm>
            <a:off x="566125" y="4669751"/>
            <a:ext cx="1601924" cy="2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739A11C5-F07C-68CA-8496-FFBC6E8E569C}"/>
              </a:ext>
            </a:extLst>
          </p:cNvPr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2160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7CEDE9B9-58F6-24F7-28C6-A7DDBE42A0D4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119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1397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80990">
              <a:spcBef>
                <a:spcPts val="600"/>
              </a:spcBef>
              <a:spcAft>
                <a:spcPts val="0"/>
              </a:spcAft>
              <a:buSzPts val="2400"/>
              <a:buChar char="&gt;"/>
              <a:defRPr sz="2400"/>
            </a:lvl1pPr>
            <a:lvl2pPr marL="914378" lvl="1" indent="-355591">
              <a:spcBef>
                <a:spcPts val="0"/>
              </a:spcBef>
              <a:spcAft>
                <a:spcPts val="0"/>
              </a:spcAft>
              <a:buSzPts val="2000"/>
              <a:buChar char="―"/>
              <a:defRPr sz="2000"/>
            </a:lvl2pPr>
            <a:lvl3pPr marL="1371566" lvl="2" indent="-342892">
              <a:spcBef>
                <a:spcPts val="0"/>
              </a:spcBef>
              <a:spcAft>
                <a:spcPts val="0"/>
              </a:spcAft>
              <a:buSzPts val="1800"/>
              <a:buChar char="&gt;"/>
              <a:defRPr sz="1800"/>
            </a:lvl3pPr>
            <a:lvl4pPr marL="1828754" lvl="3" indent="-330192">
              <a:spcBef>
                <a:spcPts val="0"/>
              </a:spcBef>
              <a:spcAft>
                <a:spcPts val="0"/>
              </a:spcAft>
              <a:buSzPts val="1600"/>
              <a:buChar char="–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&gt;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3" descr="GOLD_BAR.png"/>
          <p:cNvPicPr preferRelativeResize="0"/>
          <p:nvPr/>
        </p:nvPicPr>
        <p:blipFill rotWithShape="1">
          <a:blip r:embed="rId2">
            <a:alphaModFix/>
          </a:blip>
          <a:srcRect l="-19303"/>
          <a:stretch/>
        </p:blipFill>
        <p:spPr>
          <a:xfrm>
            <a:off x="147350" y="883304"/>
            <a:ext cx="1886184" cy="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 l="19916" b="27771"/>
          <a:stretch/>
        </p:blipFill>
        <p:spPr>
          <a:xfrm>
            <a:off x="566125" y="4669751"/>
            <a:ext cx="1601924" cy="2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F5F98C1E-9F28-3486-B37F-A2152BBA11A4}"/>
              </a:ext>
            </a:extLst>
          </p:cNvPr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32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733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95F5DB-4D77-64EF-C70C-4529C284E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WN HALL MASTER">
  <p:cSld name="TOWN HALL MASTER">
    <p:bg>
      <p:bgPr>
        <a:solidFill>
          <a:schemeClr val="dk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ctrTitle"/>
          </p:nvPr>
        </p:nvSpPr>
        <p:spPr>
          <a:xfrm>
            <a:off x="613950" y="1750845"/>
            <a:ext cx="778883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 Black"/>
              <a:buNone/>
              <a:defRPr sz="4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21" name="Google Shape;12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81350" y="2942266"/>
            <a:ext cx="240500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7"/>
          <p:cNvSpPr txBox="1"/>
          <p:nvPr/>
        </p:nvSpPr>
        <p:spPr>
          <a:xfrm>
            <a:off x="613950" y="3682500"/>
            <a:ext cx="3758700" cy="4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123" name="Google Shape;12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7701" y="4504626"/>
            <a:ext cx="1013126" cy="682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7"/>
          <p:cNvSpPr txBox="1">
            <a:spLocks noGrp="1"/>
          </p:cNvSpPr>
          <p:nvPr>
            <p:ph type="subTitle" idx="1"/>
          </p:nvPr>
        </p:nvSpPr>
        <p:spPr>
          <a:xfrm>
            <a:off x="613950" y="3449282"/>
            <a:ext cx="7772400" cy="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3982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074"/>
            <a:ext cx="8229600" cy="656672"/>
          </a:xfrm>
        </p:spPr>
        <p:txBody>
          <a:bodyPr/>
          <a:lstStyle>
            <a:lvl1pPr>
              <a:defRPr b="0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ubtitle">
            <a:extLst>
              <a:ext uri="{FF2B5EF4-FFF2-40B4-BE49-F238E27FC236}">
                <a16:creationId xmlns:a16="http://schemas.microsoft.com/office/drawing/2014/main" id="{725B6C17-23FC-404A-9860-42D139F32D92}"/>
              </a:ext>
            </a:extLst>
          </p:cNvPr>
          <p:cNvSpPr>
            <a:spLocks noGrp="1"/>
          </p:cNvSpPr>
          <p:nvPr>
            <p:ph type="subTitle" sz="quarter" idx="15" hasCustomPrompt="1"/>
          </p:nvPr>
        </p:nvSpPr>
        <p:spPr>
          <a:xfrm>
            <a:off x="457200" y="1065750"/>
            <a:ext cx="8229600" cy="43920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Montserrat" pitchFamily="2" charset="77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  <p:pic>
        <p:nvPicPr>
          <p:cNvPr id="3" name="Google Shape;69;p11">
            <a:extLst>
              <a:ext uri="{FF2B5EF4-FFF2-40B4-BE49-F238E27FC236}">
                <a16:creationId xmlns:a16="http://schemas.microsoft.com/office/drawing/2014/main" id="{B3A630E5-EE3F-8D2D-C2D7-A39E55D0843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4623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+ Subheader + Content (Hur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8838"/>
            <a:ext cx="8184662" cy="51785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7923" y="335438"/>
            <a:ext cx="1103781" cy="96362"/>
          </a:xfrm>
          <a:prstGeom prst="rect">
            <a:avLst/>
          </a:prstGeom>
        </p:spPr>
      </p:pic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909662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200" b="0" i="0" baseline="0">
                <a:solidFill>
                  <a:schemeClr val="accent4">
                    <a:lumMod val="1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516453"/>
            <a:ext cx="8197114" cy="305554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6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Wingdings" panose="05000000000000000000" pitchFamily="2" charset="2"/>
              <a:buChar char="§"/>
              <a:defRPr sz="12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1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05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5" name="Google Shape;69;p11">
            <a:extLst>
              <a:ext uri="{FF2B5EF4-FFF2-40B4-BE49-F238E27FC236}">
                <a16:creationId xmlns:a16="http://schemas.microsoft.com/office/drawing/2014/main" id="{95B84920-DC4E-FB31-1B14-7FBA0FFF49F7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6A6F8E7-50D1-BB0F-ACFF-501DBB64B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822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0209-712D-4B11-9E3B-ABC968A85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828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550AE6-960E-63B8-A0B9-39EFF5DEF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2B64A8-6418-79D0-CED9-A98B8280E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5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744C0C-AA21-8D9B-3405-940715835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4" y="369733"/>
            <a:ext cx="8184657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369A99-5541-7F84-6993-AB734889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0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4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FC3A1-F281-03AF-9E0C-3E7C637B4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8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59" r:id="rId3"/>
    <p:sldLayoutId id="2147483660" r:id="rId4"/>
    <p:sldLayoutId id="214748366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77" r:id="rId5"/>
    <p:sldLayoutId id="214748368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53" r:id="rId2"/>
    <p:sldLayoutId id="2147483663" r:id="rId3"/>
    <p:sldLayoutId id="2147483664" r:id="rId4"/>
    <p:sldLayoutId id="2147483665" r:id="rId5"/>
    <p:sldLayoutId id="2147483686" r:id="rId6"/>
    <p:sldLayoutId id="2147483682" r:id="rId7"/>
    <p:sldLayoutId id="2147483741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83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234F3835-D133-D954-4F8E-0A088915A2C6}"/>
              </a:ext>
            </a:extLst>
          </p:cNvPr>
          <p:cNvPicPr preferRelativeResize="0"/>
          <p:nvPr userDrawn="1"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229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FC77B845-A698-2656-FB33-074492806884}"/>
              </a:ext>
            </a:extLst>
          </p:cNvPr>
          <p:cNvPicPr preferRelativeResize="0"/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3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8" r:id="rId9"/>
    <p:sldLayoutId id="2147483739" r:id="rId10"/>
    <p:sldLayoutId id="21474837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pPr>
              <a:spcBef>
                <a:spcPts val="0"/>
              </a:spcBef>
            </a:pPr>
            <a:r>
              <a:rPr lang="en-US" sz="4800" dirty="0">
                <a:latin typeface="Encode Sans Normal Black"/>
              </a:rPr>
              <a:t>Project Name</a:t>
            </a:r>
            <a:br>
              <a:rPr lang="en-US" sz="4800" dirty="0">
                <a:latin typeface="Encode Sans Normal Black"/>
              </a:rPr>
            </a:br>
            <a:br>
              <a:rPr lang="en-US" sz="3600" dirty="0"/>
            </a:br>
            <a:br>
              <a:rPr lang="en-US" sz="1400" dirty="0"/>
            </a:br>
            <a:r>
              <a:rPr lang="en-US" sz="2400" dirty="0">
                <a:latin typeface="Encode Sans Normal Black"/>
              </a:rPr>
              <a:t>Sponsor Updates</a:t>
            </a:r>
          </a:p>
        </p:txBody>
      </p:sp>
    </p:spTree>
    <p:extLst>
      <p:ext uri="{BB962C8B-B14F-4D97-AF65-F5344CB8AC3E}">
        <p14:creationId xmlns:p14="http://schemas.microsoft.com/office/powerpoint/2010/main" val="203848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1E75AD9-653E-8116-D047-52468E8497C2}"/>
              </a:ext>
            </a:extLst>
          </p:cNvPr>
          <p:cNvSpPr txBox="1">
            <a:spLocks/>
          </p:cNvSpPr>
          <p:nvPr/>
        </p:nvSpPr>
        <p:spPr>
          <a:xfrm>
            <a:off x="472827" y="-26663"/>
            <a:ext cx="8172210" cy="576934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br>
              <a:rPr lang="en-US"/>
            </a:br>
            <a:r>
              <a:rPr lang="en-US"/>
              <a:t>Project Overview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5F74DA-6074-FC15-D8D7-E6CFB0462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83" y="574285"/>
            <a:ext cx="1103781" cy="9636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644085-99DD-2D14-D63B-321D881DD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31959"/>
              </p:ext>
            </p:extLst>
          </p:nvPr>
        </p:nvGraphicFramePr>
        <p:xfrm>
          <a:off x="561483" y="777581"/>
          <a:ext cx="6712352" cy="286561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724822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  <a:gridCol w="4987530">
                  <a:extLst>
                    <a:ext uri="{9D8B030D-6E8A-4147-A177-3AD203B41FA5}">
                      <a16:colId xmlns:a16="http://schemas.microsoft.com/office/drawing/2014/main" val="1559857072"/>
                    </a:ext>
                  </a:extLst>
                </a:gridCol>
              </a:tblGrid>
              <a:tr h="207276">
                <a:tc>
                  <a:txBody>
                    <a:bodyPr/>
                    <a:lstStyle/>
                    <a:p>
                      <a:r>
                        <a:rPr lang="en-US" sz="1100" b="1"/>
                        <a:t>Project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 only if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815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/>
                        <a:t>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Name,  title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3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/>
                        <a:t>Key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Name, Role,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185429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r>
                        <a:rPr lang="en-US" sz="1100" b="1"/>
                        <a:t>Team 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Name, Role,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75232"/>
                  </a:ext>
                </a:extLst>
              </a:tr>
              <a:tr h="651075">
                <a:tc>
                  <a:txBody>
                    <a:bodyPr/>
                    <a:lstStyle/>
                    <a:p>
                      <a:r>
                        <a:rPr lang="en-US" sz="1100" b="1"/>
                        <a:t>Team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Name, Role, title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5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MM/DD/YYYY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08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/>
                        <a:t>Target 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MM/DD/YYYY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655123"/>
                  </a:ext>
                </a:extLst>
              </a:tr>
            </a:tbl>
          </a:graphicData>
        </a:graphic>
      </p:graphicFrame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32D5BABB-32B2-EAA9-213A-E21820B1111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8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0B1AD5-8B74-7317-37C8-7A8F7FB17C84}"/>
              </a:ext>
            </a:extLst>
          </p:cNvPr>
          <p:cNvGraphicFramePr>
            <a:graphicFrameLocks noGrp="1"/>
          </p:cNvGraphicFramePr>
          <p:nvPr/>
        </p:nvGraphicFramePr>
        <p:xfrm>
          <a:off x="267569" y="886354"/>
          <a:ext cx="4172351" cy="38862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882975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  <a:gridCol w="422005">
                  <a:extLst>
                    <a:ext uri="{9D8B030D-6E8A-4147-A177-3AD203B41FA5}">
                      <a16:colId xmlns:a16="http://schemas.microsoft.com/office/drawing/2014/main" val="3478400725"/>
                    </a:ext>
                  </a:extLst>
                </a:gridCol>
                <a:gridCol w="900684">
                  <a:extLst>
                    <a:ext uri="{9D8B030D-6E8A-4147-A177-3AD203B41FA5}">
                      <a16:colId xmlns:a16="http://schemas.microsoft.com/office/drawing/2014/main" val="624193103"/>
                    </a:ext>
                  </a:extLst>
                </a:gridCol>
                <a:gridCol w="367115">
                  <a:extLst>
                    <a:ext uri="{9D8B030D-6E8A-4147-A177-3AD203B41FA5}">
                      <a16:colId xmlns:a16="http://schemas.microsoft.com/office/drawing/2014/main" val="3700698710"/>
                    </a:ext>
                  </a:extLst>
                </a:gridCol>
                <a:gridCol w="1141780">
                  <a:extLst>
                    <a:ext uri="{9D8B030D-6E8A-4147-A177-3AD203B41FA5}">
                      <a16:colId xmlns:a16="http://schemas.microsoft.com/office/drawing/2014/main" val="4110683194"/>
                    </a:ext>
                  </a:extLst>
                </a:gridCol>
                <a:gridCol w="457792">
                  <a:extLst>
                    <a:ext uri="{9D8B030D-6E8A-4147-A177-3AD203B41FA5}">
                      <a16:colId xmlns:a16="http://schemas.microsoft.com/office/drawing/2014/main" val="2789776229"/>
                    </a:ext>
                  </a:extLst>
                </a:gridCol>
              </a:tblGrid>
              <a:tr h="3886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</a:rPr>
                        <a:t>Scope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</a:rPr>
                        <a:t>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Schedule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</a:rPr>
                        <a:t>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Budget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</a:rPr>
                        <a:t>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6975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F1E75AD9-653E-8116-D047-52468E8497C2}"/>
              </a:ext>
            </a:extLst>
          </p:cNvPr>
          <p:cNvSpPr txBox="1">
            <a:spLocks/>
          </p:cNvSpPr>
          <p:nvPr/>
        </p:nvSpPr>
        <p:spPr>
          <a:xfrm>
            <a:off x="472827" y="-26663"/>
            <a:ext cx="8172210" cy="576934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Date (MM/DD/YYYY)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5F74DA-6074-FC15-D8D7-E6CFB0462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83" y="574285"/>
            <a:ext cx="1103781" cy="9636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8DD726-3801-92F7-9D29-82817FD7A080}"/>
              </a:ext>
            </a:extLst>
          </p:cNvPr>
          <p:cNvGraphicFramePr>
            <a:graphicFrameLocks noGrp="1"/>
          </p:cNvGraphicFramePr>
          <p:nvPr/>
        </p:nvGraphicFramePr>
        <p:xfrm>
          <a:off x="267569" y="1282544"/>
          <a:ext cx="4172351" cy="462987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1723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462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Status Updates Since Last Update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AF9CF4-8F60-B139-6A7D-C4A909DDE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2599"/>
              </p:ext>
            </p:extLst>
          </p:nvPr>
        </p:nvGraphicFramePr>
        <p:xfrm>
          <a:off x="267569" y="1745531"/>
          <a:ext cx="4172351" cy="32004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172351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540879">
                <a:tc>
                  <a:txBody>
                    <a:bodyPr/>
                    <a:lstStyle/>
                    <a:p>
                      <a:r>
                        <a:rPr lang="en-US" sz="1200" b="1" dirty="0"/>
                        <a:t>You can add things like:</a:t>
                      </a:r>
                    </a:p>
                    <a:p>
                      <a:r>
                        <a:rPr lang="en-US" sz="1200" b="1" dirty="0"/>
                        <a:t>Development status:</a:t>
                      </a:r>
                    </a:p>
                    <a:p>
                      <a:r>
                        <a:rPr lang="en-US" sz="1200" b="1" dirty="0"/>
                        <a:t>Testing:</a:t>
                      </a:r>
                    </a:p>
                    <a:p>
                      <a:r>
                        <a:rPr lang="en-US" sz="1200" b="1" dirty="0"/>
                        <a:t>Communications</a:t>
                      </a:r>
                      <a:r>
                        <a:rPr lang="en-US" sz="1200" dirty="0"/>
                        <a:t>:</a:t>
                      </a:r>
                      <a:endParaRPr lang="en-US" sz="1200" b="1" dirty="0"/>
                    </a:p>
                    <a:p>
                      <a:r>
                        <a:rPr lang="en-US" sz="1200" b="1" dirty="0"/>
                        <a:t>Security</a:t>
                      </a:r>
                      <a:r>
                        <a:rPr lang="en-US" sz="1200" dirty="0"/>
                        <a:t>:</a:t>
                      </a:r>
                      <a:endParaRPr lang="en-US" sz="1200" b="1" dirty="0"/>
                    </a:p>
                    <a:p>
                      <a:r>
                        <a:rPr lang="en-US" sz="1200" b="1" dirty="0"/>
                        <a:t>Training</a:t>
                      </a:r>
                      <a:r>
                        <a:rPr lang="en-US" sz="1200" dirty="0"/>
                        <a:t>:</a:t>
                      </a:r>
                      <a:endParaRPr lang="en-US" sz="1200" b="1" dirty="0"/>
                    </a:p>
                    <a:p>
                      <a:r>
                        <a:rPr lang="en-US" sz="1200" b="1" dirty="0"/>
                        <a:t>Feedback</a:t>
                      </a:r>
                      <a:r>
                        <a:rPr lang="en-US" sz="1200" dirty="0"/>
                        <a:t>: </a:t>
                      </a:r>
                      <a:endParaRPr lang="en-US" sz="1200" b="1" dirty="0"/>
                    </a:p>
                    <a:p>
                      <a:r>
                        <a:rPr lang="en-US" sz="1200" b="1" dirty="0"/>
                        <a:t>UX</a:t>
                      </a:r>
                      <a:r>
                        <a:rPr lang="en-US" sz="1200" dirty="0"/>
                        <a:t>: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3CF3C1-5C75-DBBC-2173-AF3F960527B5}"/>
              </a:ext>
            </a:extLst>
          </p:cNvPr>
          <p:cNvGraphicFramePr>
            <a:graphicFrameLocks noGrp="1"/>
          </p:cNvGraphicFramePr>
          <p:nvPr/>
        </p:nvGraphicFramePr>
        <p:xfrm>
          <a:off x="4439916" y="886354"/>
          <a:ext cx="4375551" cy="30763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3755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307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Decisions Needed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152B60-E967-6A65-CB8E-95FC76B21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748126"/>
              </p:ext>
            </p:extLst>
          </p:nvPr>
        </p:nvGraphicFramePr>
        <p:xfrm>
          <a:off x="4439909" y="1187034"/>
          <a:ext cx="4375550" cy="687246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75550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68724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Add any important decision your sponsor needs to know or you need sponsor’s input.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1B9337-9850-47B4-45AC-82CDD1E42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61515"/>
              </p:ext>
            </p:extLst>
          </p:nvPr>
        </p:nvGraphicFramePr>
        <p:xfrm>
          <a:off x="4439909" y="1857791"/>
          <a:ext cx="4375551" cy="26043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3755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26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Wins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6CF0638-209D-5505-C6C6-BB8B83E48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11034"/>
              </p:ext>
            </p:extLst>
          </p:nvPr>
        </p:nvGraphicFramePr>
        <p:xfrm>
          <a:off x="4439909" y="2118271"/>
          <a:ext cx="4375550" cy="1213835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75550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21383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List team wins/accomplishments since last sponsor update.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2E1F09-A4F2-E094-8B99-CCAE22D30EC7}"/>
              </a:ext>
            </a:extLst>
          </p:cNvPr>
          <p:cNvGraphicFramePr>
            <a:graphicFrameLocks noGrp="1"/>
          </p:cNvGraphicFramePr>
          <p:nvPr/>
        </p:nvGraphicFramePr>
        <p:xfrm>
          <a:off x="4439909" y="3315585"/>
          <a:ext cx="4375551" cy="24726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3755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15E6629-4477-AAAF-D69A-A33437276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18792"/>
              </p:ext>
            </p:extLst>
          </p:nvPr>
        </p:nvGraphicFramePr>
        <p:xfrm>
          <a:off x="4439909" y="3562853"/>
          <a:ext cx="4375550" cy="1383077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75550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38307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List risks and mitigation for each risk.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pic>
        <p:nvPicPr>
          <p:cNvPr id="3" name="Google Shape;69;p11">
            <a:extLst>
              <a:ext uri="{FF2B5EF4-FFF2-40B4-BE49-F238E27FC236}">
                <a16:creationId xmlns:a16="http://schemas.microsoft.com/office/drawing/2014/main" id="{B793EDE2-73D6-3D0C-C6BF-C731271F9E2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7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1E75AD9-653E-8116-D047-52468E8497C2}"/>
              </a:ext>
            </a:extLst>
          </p:cNvPr>
          <p:cNvSpPr txBox="1">
            <a:spLocks/>
          </p:cNvSpPr>
          <p:nvPr/>
        </p:nvSpPr>
        <p:spPr>
          <a:xfrm>
            <a:off x="472827" y="-26663"/>
            <a:ext cx="8172210" cy="576934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Useful links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5F74DA-6074-FC15-D8D7-E6CFB0462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83" y="574285"/>
            <a:ext cx="1103781" cy="96362"/>
          </a:xfrm>
          <a:prstGeom prst="rect">
            <a:avLst/>
          </a:prstGeom>
        </p:spPr>
      </p:pic>
      <p:pic>
        <p:nvPicPr>
          <p:cNvPr id="2" name="Google Shape;69;p11">
            <a:extLst>
              <a:ext uri="{FF2B5EF4-FFF2-40B4-BE49-F238E27FC236}">
                <a16:creationId xmlns:a16="http://schemas.microsoft.com/office/drawing/2014/main" id="{9158C2D5-DDF9-3F4D-41D6-72599C13C9B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447815-AE0C-4F80-3337-DCA6446BE773}"/>
              </a:ext>
            </a:extLst>
          </p:cNvPr>
          <p:cNvSpPr txBox="1"/>
          <p:nvPr/>
        </p:nvSpPr>
        <p:spPr>
          <a:xfrm>
            <a:off x="504628" y="994078"/>
            <a:ext cx="5330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project links, 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MS Teams channel or document repository.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 Charter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RAID 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Contact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other useful documents</a:t>
            </a:r>
          </a:p>
        </p:txBody>
      </p:sp>
    </p:spTree>
    <p:extLst>
      <p:ext uri="{BB962C8B-B14F-4D97-AF65-F5344CB8AC3E}">
        <p14:creationId xmlns:p14="http://schemas.microsoft.com/office/powerpoint/2010/main" val="20940417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3dab611-8b4d-4100-86f3-0b799824cf57">
      <UserInfo>
        <DisplayName>Donna G Gomez</DisplayName>
        <AccountId>29</AccountId>
        <AccountType/>
      </UserInfo>
      <UserInfo>
        <DisplayName>Alissa Mahar</DisplayName>
        <AccountId>10</AccountId>
        <AccountType/>
      </UserInfo>
      <UserInfo>
        <DisplayName>Jacob A Morris</DisplayName>
        <AccountId>12</AccountId>
        <AccountType/>
      </UserInfo>
      <UserInfo>
        <DisplayName>Heidi Searing</DisplayName>
        <AccountId>48</AccountId>
        <AccountType/>
      </UserInfo>
      <UserInfo>
        <DisplayName>Sherman J Fox</DisplayName>
        <AccountId>11</AccountId>
        <AccountType/>
      </UserInfo>
      <UserInfo>
        <DisplayName>Susan Lawrence</DisplayName>
        <AccountId>9</AccountId>
        <AccountType/>
      </UserInfo>
      <UserInfo>
        <DisplayName>Gina Kavesh</DisplayName>
        <AccountId>24</AccountId>
        <AccountType/>
      </UserInfo>
      <UserInfo>
        <DisplayName>Adam Davis</DisplayName>
        <AccountId>8</AccountId>
        <AccountType/>
      </UserInfo>
      <UserInfo>
        <DisplayName>Mary Mulvihill</DisplayName>
        <AccountId>41</AccountId>
        <AccountType/>
      </UserInfo>
      <UserInfo>
        <DisplayName>Piet Niederhausen</DisplayName>
        <AccountId>42</AccountId>
        <AccountType/>
      </UserInfo>
      <UserInfo>
        <DisplayName>Christina Hasting</DisplayName>
        <AccountId>58</AccountId>
        <AccountType/>
      </UserInfo>
      <UserInfo>
        <DisplayName>Elizabeth Sharpe</DisplayName>
        <AccountId>6</AccountId>
        <AccountType/>
      </UserInfo>
    </SharedWithUsers>
    <TaxCatchAll xmlns="ab06a5aa-8e31-4bdb-9b13-38c58a92ec8a" xsi:nil="true"/>
    <lcf76f155ced4ddcb4097134ff3c332f xmlns="213d6c8b-511b-4e2d-ba27-ac58c9462d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8A08779DB3941AE595167F1DFF9CC" ma:contentTypeVersion="17" ma:contentTypeDescription="Create a new document." ma:contentTypeScope="" ma:versionID="ff73d624d5fe28388bc5d8f50cc5d0f8">
  <xsd:schema xmlns:xsd="http://www.w3.org/2001/XMLSchema" xmlns:xs="http://www.w3.org/2001/XMLSchema" xmlns:p="http://schemas.microsoft.com/office/2006/metadata/properties" xmlns:ns2="213d6c8b-511b-4e2d-ba27-ac58c9462d73" xmlns:ns3="93dab611-8b4d-4100-86f3-0b799824cf57" xmlns:ns4="ab06a5aa-8e31-4bdb-9b13-38c58a92ec8a" targetNamespace="http://schemas.microsoft.com/office/2006/metadata/properties" ma:root="true" ma:fieldsID="41dff82c735df649c78ad1f5b697f51e" ns2:_="" ns3:_="" ns4:_="">
    <xsd:import namespace="213d6c8b-511b-4e2d-ba27-ac58c9462d73"/>
    <xsd:import namespace="93dab611-8b4d-4100-86f3-0b799824cf57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d6c8b-511b-4e2d-ba27-ac58c9462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ab611-8b4d-4100-86f3-0b799824c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6c84b12-cafd-42d9-b879-928eab8f082a}" ma:internalName="TaxCatchAll" ma:showField="CatchAllData" ma:web="93dab611-8b4d-4100-86f3-0b799824c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DA0A63-D565-4A8B-9580-8AA2046938A8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4c1137f9-c1f0-4202-b47a-c87ae2709bca"/>
    <ds:schemaRef ds:uri="0938db26-0511-4215-be10-075f43acdd3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3dab611-8b4d-4100-86f3-0b799824cf57"/>
    <ds:schemaRef ds:uri="ab06a5aa-8e31-4bdb-9b13-38c58a92ec8a"/>
    <ds:schemaRef ds:uri="213d6c8b-511b-4e2d-ba27-ac58c9462d73"/>
  </ds:schemaRefs>
</ds:datastoreItem>
</file>

<file path=customXml/itemProps2.xml><?xml version="1.0" encoding="utf-8"?>
<ds:datastoreItem xmlns:ds="http://schemas.openxmlformats.org/officeDocument/2006/customXml" ds:itemID="{C5211B21-F7C7-4C4F-89C5-7C0717CD68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286686-710A-4437-9A99-BE188AB68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d6c8b-511b-4e2d-ba27-ac58c9462d73"/>
    <ds:schemaRef ds:uri="93dab611-8b4d-4100-86f3-0b799824cf57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169</Words>
  <Application>Microsoft Office PowerPoint</Application>
  <PresentationFormat>On-screen Show (16:9)</PresentationFormat>
  <Paragraphs>58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Arial</vt:lpstr>
      <vt:lpstr>Arial Black</vt:lpstr>
      <vt:lpstr>Calibri</vt:lpstr>
      <vt:lpstr>Encode Sans</vt:lpstr>
      <vt:lpstr>Encode Sans Normal Black</vt:lpstr>
      <vt:lpstr>Lucida Grande</vt:lpstr>
      <vt:lpstr>Montserrat</vt:lpstr>
      <vt:lpstr>Open Sans</vt:lpstr>
      <vt:lpstr>Open Sans Light</vt:lpstr>
      <vt:lpstr>Uni Sans</vt:lpstr>
      <vt:lpstr>Uni Sans Regular</vt:lpstr>
      <vt:lpstr>Wingdings</vt:lpstr>
      <vt:lpstr>Custom Design</vt:lpstr>
      <vt:lpstr>2_Custom Design</vt:lpstr>
      <vt:lpstr>1_Custom Design</vt:lpstr>
      <vt:lpstr>3_Custom Design</vt:lpstr>
      <vt:lpstr>4_Custom Design</vt:lpstr>
      <vt:lpstr>5_Custom Design</vt:lpstr>
      <vt:lpstr>Project Name   Sponsor Updates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Snezana Popovic</cp:lastModifiedBy>
  <cp:revision>8</cp:revision>
  <cp:lastPrinted>2023-11-06T21:15:14Z</cp:lastPrinted>
  <dcterms:created xsi:type="dcterms:W3CDTF">2014-10-14T00:51:43Z</dcterms:created>
  <dcterms:modified xsi:type="dcterms:W3CDTF">2024-07-01T20:18:18Z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0x0101001D48A08779DB3941AE595167F1DFF9CC</vt:lpwstr>
  </property>
  <property fmtid="{D5CDD505-2E9C-101B-9397-08002B2CF9AE}" pid="3" name="MediaServiceImageTags">
    <vt:lpwstr/>
  </property>
</Properties>
</file>