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77" r:id="rId12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8D"/>
    <a:srgbClr val="4D4D73"/>
    <a:srgbClr val="565680"/>
    <a:srgbClr val="666699"/>
    <a:srgbClr val="F6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21" autoAdjust="0"/>
    <p:restoredTop sz="83944" autoAdjust="0"/>
  </p:normalViewPr>
  <p:slideViewPr>
    <p:cSldViewPr>
      <p:cViewPr varScale="1">
        <p:scale>
          <a:sx n="55" d="100"/>
          <a:sy n="55" d="100"/>
        </p:scale>
        <p:origin x="126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077" y="67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1738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4D4E41-420D-46E6-B0BE-7AC271C48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2459"/>
            <a:ext cx="5642610" cy="41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4467067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latin typeface="Sego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©2006 University of Washington. All rights reserved.</a:t>
            </a:r>
          </a:p>
          <a:p>
            <a:pPr>
              <a:defRPr/>
            </a:pPr>
            <a:r>
              <a:rPr lang="en-US"/>
              <a:t>This presentation is for informational purposes only. </a:t>
            </a:r>
          </a:p>
          <a:p>
            <a:pPr>
              <a:defRPr/>
            </a:pPr>
            <a:r>
              <a:rPr lang="en-US"/>
              <a:t>The University of Washington makes no warranties, express or implied, in this summary.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34459" y="8841738"/>
            <a:ext cx="1017172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10" tIns="46305" rIns="92610" bIns="4630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EAB19A-6C0B-4755-8EC4-A12081D2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38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6505E-2221-4F5F-AD9B-A3C9D05648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78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©2006 University of Washington. All rights reserved.</a:t>
            </a:r>
          </a:p>
          <a:p>
            <a:r>
              <a:rPr lang="en-US" smtClean="0"/>
              <a:t>This presentation is for informational purposes only. </a:t>
            </a:r>
          </a:p>
          <a:p>
            <a:r>
              <a:rPr lang="en-US" smtClean="0"/>
              <a:t>The University of Washington makes no warranties, express or implied, in this summary.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61AC8-EEF9-4EFD-A734-A949B5164E4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888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rkills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843087"/>
            <a:ext cx="8077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400800" cy="1752600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6035040"/>
            <a:ext cx="2743200" cy="351190"/>
          </a:xfrm>
          <a:prstGeom prst="rect">
            <a:avLst/>
          </a:prstGeom>
          <a:effectLst>
            <a:glow rad="152400">
              <a:schemeClr val="accent1"/>
            </a:glow>
          </a:effectLst>
        </p:spPr>
      </p:pic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rkills.png"/>
          <p:cNvPicPr>
            <a:picLocks noChangeAspect="1"/>
          </p:cNvPicPr>
          <p:nvPr/>
        </p:nvPicPr>
        <p:blipFill rotWithShape="1">
          <a:blip r:embed="rId13"/>
          <a:srcRect b="18934"/>
          <a:stretch/>
        </p:blipFill>
        <p:spPr bwMode="auto">
          <a:xfrm>
            <a:off x="0" y="-76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620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50"/>
          <a:stretch/>
        </p:blipFill>
        <p:spPr>
          <a:xfrm>
            <a:off x="8163305" y="685800"/>
            <a:ext cx="752095" cy="548640"/>
          </a:xfrm>
          <a:prstGeom prst="rect">
            <a:avLst/>
          </a:prstGeom>
          <a:effectLst>
            <a:glow rad="88900">
              <a:schemeClr val="accent1">
                <a:alpha val="75000"/>
              </a:schemeClr>
            </a:glo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arkills@uw.edu" TargetMode="External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etid.washington.edu/" TargetMode="External"/><Relationship Id="rId5" Type="http://schemas.openxmlformats.org/officeDocument/2006/relationships/hyperlink" Target="http://blogs.uw.edu/barkills" TargetMode="External"/><Relationship Id="rId4" Type="http://schemas.openxmlformats.org/officeDocument/2006/relationships/hyperlink" Target="https://twitter.com/barkill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nebula.washington.edu/myIT/fileServices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en-US" dirty="0"/>
              <a:t>Nebula </a:t>
            </a:r>
            <a:r>
              <a:rPr lang="en-US" dirty="0" smtClean="0"/>
              <a:t>Managed Workstation Service</a:t>
            </a:r>
            <a:br>
              <a:rPr lang="en-US" dirty="0" smtClean="0"/>
            </a:br>
            <a:r>
              <a:rPr lang="en-US" sz="2400" dirty="0" smtClean="0"/>
              <a:t>March 2015</a:t>
            </a:r>
            <a:endParaRPr lang="en-US" sz="2400" dirty="0" smtClean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u="sng" dirty="0" smtClean="0"/>
              <a:t>Brian Arkills</a:t>
            </a:r>
          </a:p>
          <a:p>
            <a:pPr algn="l" eaLnBrk="1" hangingPunct="1"/>
            <a:r>
              <a:rPr lang="en-US" sz="2400" dirty="0" smtClean="0"/>
              <a:t>Microsoft Solutions </a:t>
            </a:r>
            <a:r>
              <a:rPr lang="en-US" sz="2400" dirty="0" smtClean="0"/>
              <a:t>Architect</a:t>
            </a:r>
          </a:p>
          <a:p>
            <a:pPr algn="l" eaLnBrk="1" hangingPunct="1"/>
            <a:r>
              <a:rPr lang="en-US" sz="2400" dirty="0" smtClean="0"/>
              <a:t>Windows </a:t>
            </a:r>
            <a:r>
              <a:rPr lang="en-US" sz="2400" dirty="0" smtClean="0"/>
              <a:t>Infrastructure Svc </a:t>
            </a:r>
            <a:r>
              <a:rPr lang="en-US" sz="2400" dirty="0" err="1" smtClean="0"/>
              <a:t>Mgr</a:t>
            </a:r>
            <a:endParaRPr lang="en-US" sz="2400" dirty="0" smtClean="0"/>
          </a:p>
          <a:p>
            <a:pPr algn="l" eaLnBrk="1" hangingPunct="1"/>
            <a:r>
              <a:rPr lang="en-US" sz="2400" dirty="0" smtClean="0"/>
              <a:t>Managed </a:t>
            </a:r>
            <a:r>
              <a:rPr lang="en-US" sz="2400" dirty="0" smtClean="0"/>
              <a:t>Workstation Svc </a:t>
            </a:r>
            <a:r>
              <a:rPr lang="en-US" sz="2400" dirty="0" err="1" smtClean="0"/>
              <a:t>Mgr</a:t>
            </a:r>
            <a:r>
              <a:rPr lang="en-US" sz="2400" dirty="0" smtClean="0"/>
              <a:t> </a:t>
            </a:r>
            <a:endParaRPr lang="en-US" sz="2400" dirty="0" smtClean="0">
              <a:sym typeface="Wingdings" pitchFamily="2" charset="2"/>
            </a:endParaRPr>
          </a:p>
          <a:p>
            <a:pPr algn="l" eaLnBrk="1" hangingPunct="1"/>
            <a:r>
              <a:rPr lang="en-US" sz="2400" dirty="0">
                <a:sym typeface="Wingdings" pitchFamily="2" charset="2"/>
              </a:rPr>
              <a:t>UW-IT, Identity and Access </a:t>
            </a:r>
            <a:r>
              <a:rPr lang="en-US" sz="2400" dirty="0" smtClean="0">
                <a:sym typeface="Wingdings" pitchFamily="2" charset="2"/>
              </a:rPr>
              <a:t>Management</a:t>
            </a:r>
          </a:p>
          <a:p>
            <a:pPr algn="l" eaLnBrk="1" hangingPunct="1"/>
            <a:endParaRPr lang="en-US" sz="2400" dirty="0" smtClean="0">
              <a:sym typeface="Wingdings" pitchFamily="2" charset="2"/>
            </a:endParaRPr>
          </a:p>
          <a:p>
            <a:pPr algn="l" eaLnBrk="1" hangingPunct="1"/>
            <a:r>
              <a:rPr lang="en-US" sz="2400" dirty="0" smtClean="0">
                <a:sym typeface="Wingdings" pitchFamily="2" charset="2"/>
              </a:rPr>
              <a:t>Microsoft Directory Services MVP 2012-2014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Unmet Business Needs?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05000"/>
            <a:ext cx="3114675" cy="156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505200"/>
            <a:ext cx="2667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892795"/>
      </p:ext>
    </p:extLst>
  </p:cSld>
  <p:clrMapOvr>
    <a:masterClrMapping/>
  </p:clrMapOvr>
  <p:transition spd="med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End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038600"/>
            <a:ext cx="6400800" cy="1143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000" dirty="0" smtClean="0"/>
              <a:t>Brian Arkills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dirty="0" smtClean="0">
                <a:hlinkClick r:id="rId3"/>
              </a:rPr>
              <a:t>barkills@uw.edu</a:t>
            </a:r>
            <a:endParaRPr lang="en-US" sz="2000" dirty="0" smtClean="0"/>
          </a:p>
          <a:p>
            <a:pPr eaLnBrk="1" hangingPunct="1">
              <a:lnSpc>
                <a:spcPct val="70000"/>
              </a:lnSpc>
            </a:pPr>
            <a:r>
              <a:rPr lang="en-US" sz="2000" dirty="0" smtClean="0">
                <a:hlinkClick r:id="rId4"/>
              </a:rPr>
              <a:t>@</a:t>
            </a:r>
            <a:r>
              <a:rPr lang="en-US" sz="2000" dirty="0" err="1" smtClean="0">
                <a:hlinkClick r:id="rId4"/>
              </a:rPr>
              <a:t>barkills</a:t>
            </a:r>
            <a:r>
              <a:rPr lang="en-US" sz="2000" dirty="0" smtClean="0">
                <a:hlinkClick r:id="rId4"/>
              </a:rPr>
              <a:t> </a:t>
            </a:r>
            <a:endParaRPr lang="en-US" sz="2000" dirty="0" smtClean="0"/>
          </a:p>
          <a:p>
            <a:pPr eaLnBrk="1" hangingPunct="1">
              <a:lnSpc>
                <a:spcPct val="70000"/>
              </a:lnSpc>
            </a:pPr>
            <a:r>
              <a:rPr lang="en-US" sz="2000" dirty="0" smtClean="0">
                <a:hlinkClick r:id="rId5"/>
              </a:rPr>
              <a:t>http://blogs.uw.edu/barkills</a:t>
            </a:r>
            <a:endParaRPr lang="en-US" sz="2000" dirty="0" smtClean="0"/>
          </a:p>
          <a:p>
            <a:pPr eaLnBrk="1" hangingPunct="1">
              <a:lnSpc>
                <a:spcPct val="70000"/>
              </a:lnSpc>
            </a:pPr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www.netid.washington.edu</a:t>
            </a:r>
            <a:r>
              <a:rPr lang="en-US" sz="2000" dirty="0" smtClean="0"/>
              <a:t>  </a:t>
            </a:r>
          </a:p>
          <a:p>
            <a:pPr eaLnBrk="1" hangingPunct="1">
              <a:lnSpc>
                <a:spcPct val="70000"/>
              </a:lnSpc>
            </a:pPr>
            <a:endParaRPr lang="en-US" sz="1800" dirty="0" smtClean="0"/>
          </a:p>
          <a:p>
            <a:pPr eaLnBrk="1" hangingPunct="1">
              <a:lnSpc>
                <a:spcPct val="70000"/>
              </a:lnSpc>
            </a:pPr>
            <a:r>
              <a:rPr lang="en-US" sz="1800" dirty="0" smtClean="0"/>
              <a:t>Author of LDAP Directories Explained</a:t>
            </a:r>
          </a:p>
        </p:txBody>
      </p:sp>
      <p:pic>
        <p:nvPicPr>
          <p:cNvPr id="21508" name="Picture 6" descr="MMj02363030000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2514600"/>
            <a:ext cx="647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Capabilities &amp;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Nebula-Discuss</a:t>
            </a:r>
          </a:p>
          <a:p>
            <a:r>
              <a:rPr lang="en-US" dirty="0" smtClean="0"/>
              <a:t>Auto-email-response stopped; confusing “We’re done” message when we weren’t done is now gone.</a:t>
            </a:r>
          </a:p>
          <a:p>
            <a:r>
              <a:rPr lang="en-US" dirty="0" smtClean="0"/>
              <a:t>Minor billing process change; recurring/non-recurring consequence should be gone soon</a:t>
            </a:r>
          </a:p>
          <a:p>
            <a:r>
              <a:rPr lang="en-US" dirty="0" err="1" smtClean="0"/>
              <a:t>MyNebula</a:t>
            </a:r>
            <a:r>
              <a:rPr lang="en-US" dirty="0" smtClean="0"/>
              <a:t> -&gt; </a:t>
            </a:r>
            <a:r>
              <a:rPr lang="en-US" dirty="0" err="1" smtClean="0"/>
              <a:t>MyIT</a:t>
            </a:r>
            <a:r>
              <a:rPr lang="en-US" dirty="0" smtClean="0"/>
              <a:t> + various improvements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664412"/>
            <a:ext cx="1628775" cy="20792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4667250"/>
            <a:ext cx="10477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35249"/>
      </p:ext>
    </p:extLst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Nebula-announce list</a:t>
            </a:r>
          </a:p>
          <a:p>
            <a:r>
              <a:rPr lang="en-US" dirty="0" smtClean="0"/>
              <a:t>Corrupt Outlook profile workaround published, more self-help docs coming …</a:t>
            </a:r>
          </a:p>
          <a:p>
            <a:r>
              <a:rPr lang="en-US" dirty="0" smtClean="0"/>
              <a:t>Nebula2 -&gt; </a:t>
            </a:r>
            <a:r>
              <a:rPr lang="en-US" dirty="0" err="1" smtClean="0"/>
              <a:t>Netid</a:t>
            </a:r>
            <a:r>
              <a:rPr lang="en-US" dirty="0" smtClean="0"/>
              <a:t> user account conversion</a:t>
            </a:r>
          </a:p>
          <a:p>
            <a:pPr lvl="1"/>
            <a:r>
              <a:rPr lang="en-US" dirty="0" smtClean="0"/>
              <a:t>UW-IT department conversion right now</a:t>
            </a:r>
          </a:p>
          <a:p>
            <a:pPr lvl="1"/>
            <a:r>
              <a:rPr lang="en-US" dirty="0" smtClean="0"/>
              <a:t>Goal: you volunteer in next 6 months to be converted</a:t>
            </a:r>
          </a:p>
          <a:p>
            <a:pPr lvl="1"/>
            <a:r>
              <a:rPr lang="en-US" dirty="0" smtClean="0"/>
              <a:t>+6mo: we’ll give unconverted accounts a date they will be converted</a:t>
            </a:r>
          </a:p>
          <a:p>
            <a:pPr lvl="1"/>
            <a:r>
              <a:rPr lang="en-US" dirty="0" smtClean="0"/>
              <a:t>There will be sunset date in ~ 6 months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4520911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86975"/>
      </p:ext>
    </p:extLst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Spotlights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Anticipated FY16 Nebula Desktop core changes</a:t>
            </a:r>
          </a:p>
          <a:p>
            <a:pPr lvl="1"/>
            <a:r>
              <a:rPr lang="en-US" dirty="0"/>
              <a:t>Hope for a small rate reduction that reflects costs</a:t>
            </a:r>
          </a:p>
          <a:p>
            <a:pPr lvl="1"/>
            <a:r>
              <a:rPr lang="en-US" dirty="0"/>
              <a:t>Separate file services from </a:t>
            </a:r>
            <a:r>
              <a:rPr lang="en-US" dirty="0" smtClean="0"/>
              <a:t>core -&gt; </a:t>
            </a:r>
            <a:r>
              <a:rPr lang="en-US" dirty="0"/>
              <a:t>charge file </a:t>
            </a:r>
            <a:r>
              <a:rPr lang="en-US" dirty="0" err="1"/>
              <a:t>svcs</a:t>
            </a:r>
            <a:r>
              <a:rPr lang="en-US" dirty="0"/>
              <a:t> based on </a:t>
            </a:r>
            <a:r>
              <a:rPr lang="en-US" dirty="0" smtClean="0"/>
              <a:t>use</a:t>
            </a:r>
          </a:p>
          <a:p>
            <a:pPr lvl="1"/>
            <a:endParaRPr lang="en-US" sz="1600" dirty="0"/>
          </a:p>
          <a:p>
            <a:pPr marL="57150" indent="0">
              <a:buNone/>
            </a:pPr>
            <a:r>
              <a:rPr lang="en-US" sz="2400" dirty="0" smtClean="0"/>
              <a:t>This probably means you:</a:t>
            </a:r>
          </a:p>
          <a:p>
            <a:pPr lvl="1"/>
            <a:r>
              <a:rPr lang="en-US" dirty="0" smtClean="0"/>
              <a:t>Want to review who in your department has a nebula account and home directory. Ask us to remove those who are no longer valid.</a:t>
            </a:r>
          </a:p>
          <a:p>
            <a:pPr lvl="1"/>
            <a:r>
              <a:rPr lang="en-US" dirty="0" smtClean="0"/>
              <a:t>Want to review your department’s current file storage use. If you are the </a:t>
            </a:r>
            <a:r>
              <a:rPr lang="en-US" dirty="0" err="1" smtClean="0"/>
              <a:t>dept</a:t>
            </a:r>
            <a:r>
              <a:rPr lang="en-US" dirty="0" smtClean="0"/>
              <a:t> contact, use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support.nebula.washington.edu/myIT/fileServices.aspx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May want to move some files to no-cost solutions like Google Drive or OneDrive for Business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31354"/>
      </p:ext>
    </p:extLst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Trends: Basic counts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6553200" cy="5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51661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Trends: OS counts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323109"/>
            <a:ext cx="6477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89281"/>
      </p:ext>
    </p:extLst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Trends: IE version counts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447800"/>
            <a:ext cx="657225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23957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Trends: VPN session counts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2" y="1447800"/>
            <a:ext cx="6619875" cy="5295900"/>
          </a:xfrm>
        </p:spPr>
      </p:pic>
    </p:spTree>
    <p:extLst>
      <p:ext uri="{BB962C8B-B14F-4D97-AF65-F5344CB8AC3E}">
        <p14:creationId xmlns:p14="http://schemas.microsoft.com/office/powerpoint/2010/main" val="1644268962"/>
      </p:ext>
    </p:extLst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FY16 bundle changes</a:t>
            </a:r>
          </a:p>
          <a:p>
            <a:r>
              <a:rPr lang="en-US" dirty="0" smtClean="0"/>
              <a:t>Nebula2 user transition</a:t>
            </a:r>
          </a:p>
          <a:p>
            <a:r>
              <a:rPr lang="en-US" dirty="0" smtClean="0"/>
              <a:t>Mac VPN design changes</a:t>
            </a:r>
          </a:p>
          <a:p>
            <a:r>
              <a:rPr lang="en-US" dirty="0" smtClean="0"/>
              <a:t>Publish more self-svc documentation</a:t>
            </a:r>
          </a:p>
          <a:p>
            <a:r>
              <a:rPr lang="en-US" dirty="0" smtClean="0"/>
              <a:t>UW Connect billing for consulting</a:t>
            </a:r>
          </a:p>
          <a:p>
            <a:r>
              <a:rPr lang="en-US" dirty="0" smtClean="0"/>
              <a:t>Software Deployment infra refresh</a:t>
            </a:r>
          </a:p>
          <a:p>
            <a:r>
              <a:rPr lang="en-US" dirty="0" smtClean="0"/>
              <a:t>Windows 10. Self-svc upgrade in place?</a:t>
            </a:r>
          </a:p>
          <a:p>
            <a:r>
              <a:rPr lang="en-US" dirty="0" smtClean="0"/>
              <a:t>Data encryption for risk mitigation pilot </a:t>
            </a:r>
            <a:r>
              <a:rPr lang="en-US" dirty="0"/>
              <a:t>(</a:t>
            </a:r>
            <a:r>
              <a:rPr lang="en-US" dirty="0" smtClean="0"/>
              <a:t>Azure RMS)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51709"/>
            <a:ext cx="28575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031768"/>
      </p:ext>
    </p:extLst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UW Nebula Master Template-Try 1">
  <a:themeElements>
    <a:clrScheme name="UW Nebula Master Template-Try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Nebula Master Template-Try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W Nebula Master Template-Try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Nebula Master Template-Try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Nebula Master Template-Try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40878</TotalTime>
  <Words>378</Words>
  <Application>Microsoft Office PowerPoint</Application>
  <PresentationFormat>On-screen Show (4:3)</PresentationFormat>
  <Paragraphs>60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</vt:lpstr>
      <vt:lpstr>Wingdings</vt:lpstr>
      <vt:lpstr>UW Nebula Master Template-Try 1</vt:lpstr>
      <vt:lpstr>Nebula Managed Workstation Service March 2015</vt:lpstr>
      <vt:lpstr>New Capabilities &amp; Improvements</vt:lpstr>
      <vt:lpstr>Spotlights</vt:lpstr>
      <vt:lpstr>Spotlights continued</vt:lpstr>
      <vt:lpstr>Trends: Basic counts</vt:lpstr>
      <vt:lpstr>Trends: OS counts</vt:lpstr>
      <vt:lpstr>Trends: IE version counts</vt:lpstr>
      <vt:lpstr>Trends: VPN session counts</vt:lpstr>
      <vt:lpstr>What’s Next</vt:lpstr>
      <vt:lpstr>Questions? Unmet Business Needs?</vt:lpstr>
      <vt:lpstr>The End</vt:lpstr>
    </vt:vector>
  </TitlesOfParts>
  <Manager>Jim DeRoest</Manager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Azure AD Customer Advisory Board</dc:title>
  <dc:subject>Windows Infrastructure</dc:subject>
  <dc:creator>David Zazzo</dc:creator>
  <cp:keywords/>
  <cp:lastModifiedBy>Brian Arkills</cp:lastModifiedBy>
  <cp:revision>1395</cp:revision>
  <cp:lastPrinted>2014-10-03T20:34:23Z</cp:lastPrinted>
  <dcterms:created xsi:type="dcterms:W3CDTF">2003-05-05T03:49:52Z</dcterms:created>
  <dcterms:modified xsi:type="dcterms:W3CDTF">2015-03-04T19:14:05Z</dcterms:modified>
  <cp:category>Infrastructure</cp:category>
</cp:coreProperties>
</file>